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8"/>
    <p:sldId id="257" r:id="rId39"/>
    <p:sldId id="258" r:id="rId40"/>
    <p:sldId id="259" r:id="rId41"/>
    <p:sldId id="260" r:id="rId42"/>
    <p:sldId id="261" r:id="rId43"/>
    <p:sldId id="262" r:id="rId44"/>
    <p:sldId id="263" r:id="rId45"/>
    <p:sldId id="264" r:id="rId4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nton" charset="1" panose="00000500000000000000"/>
      <p:regular r:id="rId10"/>
    </p:embeddedFont>
    <p:embeddedFont>
      <p:font typeface="Anton Italics" charset="1" panose="00000500000000000000"/>
      <p:regular r:id="rId11"/>
    </p:embeddedFont>
    <p:embeddedFont>
      <p:font typeface="Canva Sans" charset="1" panose="020B0503030501040103"/>
      <p:regular r:id="rId12"/>
    </p:embeddedFont>
    <p:embeddedFont>
      <p:font typeface="Canva Sans Bold" charset="1" panose="020B0803030501040103"/>
      <p:regular r:id="rId13"/>
    </p:embeddedFont>
    <p:embeddedFont>
      <p:font typeface="Canva Sans Italics" charset="1" panose="020B0503030501040103"/>
      <p:regular r:id="rId14"/>
    </p:embeddedFont>
    <p:embeddedFont>
      <p:font typeface="Canva Sans Bold Italics" charset="1" panose="020B0803030501040103"/>
      <p:regular r:id="rId15"/>
    </p:embeddedFont>
    <p:embeddedFont>
      <p:font typeface="Canva Sans Medium" charset="1" panose="020B0603030501040103"/>
      <p:regular r:id="rId16"/>
    </p:embeddedFont>
    <p:embeddedFont>
      <p:font typeface="Canva Sans Medium Italics" charset="1" panose="020B0603030501040103"/>
      <p:regular r:id="rId17"/>
    </p:embeddedFont>
    <p:embeddedFont>
      <p:font typeface="Open Sans 2" charset="1" panose="020B0606030504020204"/>
      <p:regular r:id="rId18"/>
    </p:embeddedFont>
    <p:embeddedFont>
      <p:font typeface="Open Sans 2 Bold" charset="1" panose="020B0806030504020204"/>
      <p:regular r:id="rId19"/>
    </p:embeddedFont>
    <p:embeddedFont>
      <p:font typeface="Open Sans 2 Italics" charset="1" panose="020B0606030504020204"/>
      <p:regular r:id="rId20"/>
    </p:embeddedFont>
    <p:embeddedFont>
      <p:font typeface="Open Sans 2 Bold Italics" charset="1" panose="020B0806030504020204"/>
      <p:regular r:id="rId21"/>
    </p:embeddedFont>
    <p:embeddedFont>
      <p:font typeface="Open Sans 2 Light" charset="1" panose="020B0306030504020204"/>
      <p:regular r:id="rId22"/>
    </p:embeddedFont>
    <p:embeddedFont>
      <p:font typeface="Open Sans 2 Light Italics" charset="1" panose="020B0306030504020204"/>
      <p:regular r:id="rId23"/>
    </p:embeddedFont>
    <p:embeddedFont>
      <p:font typeface="Open Sans 2 Ultra-Bold" charset="1" panose="00000000000000000000"/>
      <p:regular r:id="rId24"/>
    </p:embeddedFont>
    <p:embeddedFont>
      <p:font typeface="Open Sans 2 Ultra-Bold Italics" charset="1" panose="00000000000000000000"/>
      <p:regular r:id="rId25"/>
    </p:embeddedFont>
    <p:embeddedFont>
      <p:font typeface="Open Sans 1" charset="1" panose="00000000000000000000"/>
      <p:regular r:id="rId26"/>
    </p:embeddedFont>
    <p:embeddedFont>
      <p:font typeface="Open Sans 1 Bold" charset="1" panose="00000000000000000000"/>
      <p:regular r:id="rId27"/>
    </p:embeddedFont>
    <p:embeddedFont>
      <p:font typeface="Open Sans 1 Italics" charset="1" panose="00000000000000000000"/>
      <p:regular r:id="rId28"/>
    </p:embeddedFont>
    <p:embeddedFont>
      <p:font typeface="Open Sans 1 Bold Italics" charset="1" panose="00000000000000000000"/>
      <p:regular r:id="rId29"/>
    </p:embeddedFont>
    <p:embeddedFont>
      <p:font typeface="Open Sans 1 Light" charset="1" panose="00000000000000000000"/>
      <p:regular r:id="rId30"/>
    </p:embeddedFont>
    <p:embeddedFont>
      <p:font typeface="Open Sans 1 Light Italics" charset="1" panose="00000000000000000000"/>
      <p:regular r:id="rId31"/>
    </p:embeddedFont>
    <p:embeddedFont>
      <p:font typeface="Open Sans 1 Medium" charset="1" panose="00000000000000000000"/>
      <p:regular r:id="rId32"/>
    </p:embeddedFont>
    <p:embeddedFont>
      <p:font typeface="Open Sans 1 Medium Italics" charset="1" panose="00000000000000000000"/>
      <p:regular r:id="rId33"/>
    </p:embeddedFont>
    <p:embeddedFont>
      <p:font typeface="Open Sans 1 Semi-Bold" charset="1" panose="00000000000000000000"/>
      <p:regular r:id="rId34"/>
    </p:embeddedFont>
    <p:embeddedFont>
      <p:font typeface="Open Sans 1 Semi-Bold Italics" charset="1" panose="00000000000000000000"/>
      <p:regular r:id="rId35"/>
    </p:embeddedFont>
    <p:embeddedFont>
      <p:font typeface="Open Sans 1 Ultra-Bold" charset="1" panose="00000000000000000000"/>
      <p:regular r:id="rId36"/>
    </p:embeddedFont>
    <p:embeddedFont>
      <p:font typeface="Open Sans 1 Ultra-Bold Italics" charset="1" panose="00000000000000000000"/>
      <p:regular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slides/slide1.xml" Type="http://schemas.openxmlformats.org/officeDocument/2006/relationships/slide"/><Relationship Id="rId39" Target="slides/slide2.xml" Type="http://schemas.openxmlformats.org/officeDocument/2006/relationships/slide"/><Relationship Id="rId4" Target="theme/theme1.xml" Type="http://schemas.openxmlformats.org/officeDocument/2006/relationships/theme"/><Relationship Id="rId40" Target="slides/slide3.xml" Type="http://schemas.openxmlformats.org/officeDocument/2006/relationships/slide"/><Relationship Id="rId41" Target="slides/slide4.xml" Type="http://schemas.openxmlformats.org/officeDocument/2006/relationships/slide"/><Relationship Id="rId42" Target="slides/slide5.xml" Type="http://schemas.openxmlformats.org/officeDocument/2006/relationships/slide"/><Relationship Id="rId43" Target="slides/slide6.xml" Type="http://schemas.openxmlformats.org/officeDocument/2006/relationships/slide"/><Relationship Id="rId44" Target="slides/slide7.xml" Type="http://schemas.openxmlformats.org/officeDocument/2006/relationships/slide"/><Relationship Id="rId45" Target="slides/slide8.xml" Type="http://schemas.openxmlformats.org/officeDocument/2006/relationships/slide"/><Relationship Id="rId46" Target="slides/slide9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GDhWKfO6A.mp4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jpe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VAGDhWKfO6A.mp4" Type="http://schemas.openxmlformats.org/officeDocument/2006/relationships/video"/><Relationship Id="rId4" Target="../media/VAGDhWKfO6A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1194B">
                <a:alpha val="100000"/>
              </a:srgbClr>
            </a:gs>
            <a:gs pos="100000">
              <a:srgbClr val="030117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4182573" cy="10287000"/>
            <a:chOff x="0" y="0"/>
            <a:chExt cx="1101583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01583" cy="2709333"/>
            </a:xfrm>
            <a:custGeom>
              <a:avLst/>
              <a:gdLst/>
              <a:ahLst/>
              <a:cxnLst/>
              <a:rect r="r" b="b" t="t" l="l"/>
              <a:pathLst>
                <a:path h="2709333" w="1101583">
                  <a:moveTo>
                    <a:pt x="0" y="0"/>
                  </a:moveTo>
                  <a:lnTo>
                    <a:pt x="1101583" y="0"/>
                  </a:lnTo>
                  <a:lnTo>
                    <a:pt x="1101583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10158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390247" y="1860559"/>
            <a:ext cx="9145640" cy="6984983"/>
          </a:xfrm>
          <a:custGeom>
            <a:avLst/>
            <a:gdLst/>
            <a:ahLst/>
            <a:cxnLst/>
            <a:rect r="r" b="b" t="t" l="l"/>
            <a:pathLst>
              <a:path h="6984983" w="9145640">
                <a:moveTo>
                  <a:pt x="0" y="0"/>
                </a:moveTo>
                <a:lnTo>
                  <a:pt x="9145640" y="0"/>
                </a:lnTo>
                <a:lnTo>
                  <a:pt x="9145640" y="6984982"/>
                </a:lnTo>
                <a:lnTo>
                  <a:pt x="0" y="69849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0" y="2078028"/>
            <a:ext cx="8528306" cy="4624806"/>
            <a:chOff x="0" y="0"/>
            <a:chExt cx="11371075" cy="6166408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3"/>
            <a:srcRect l="1363" t="0" r="1363" b="0"/>
            <a:stretch>
              <a:fillRect/>
            </a:stretch>
          </p:blipFill>
          <p:spPr>
            <a:xfrm flipH="false" flipV="false">
              <a:off x="0" y="0"/>
              <a:ext cx="11371075" cy="6166408"/>
            </a:xfrm>
            <a:prstGeom prst="rect">
              <a:avLst/>
            </a:prstGeom>
          </p:spPr>
        </p:pic>
      </p:grpSp>
      <p:sp>
        <p:nvSpPr>
          <p:cNvPr name="Freeform 8" id="8"/>
          <p:cNvSpPr/>
          <p:nvPr/>
        </p:nvSpPr>
        <p:spPr>
          <a:xfrm flipH="false" flipV="false" rot="0">
            <a:off x="2873855" y="3250382"/>
            <a:ext cx="2617437" cy="2656070"/>
          </a:xfrm>
          <a:custGeom>
            <a:avLst/>
            <a:gdLst/>
            <a:ahLst/>
            <a:cxnLst/>
            <a:rect r="r" b="b" t="t" l="l"/>
            <a:pathLst>
              <a:path h="2656070" w="2617437">
                <a:moveTo>
                  <a:pt x="0" y="0"/>
                </a:moveTo>
                <a:lnTo>
                  <a:pt x="2617437" y="0"/>
                </a:lnTo>
                <a:lnTo>
                  <a:pt x="2617437" y="2656070"/>
                </a:lnTo>
                <a:lnTo>
                  <a:pt x="0" y="26560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803136" y="3923517"/>
            <a:ext cx="758874" cy="1028031"/>
          </a:xfrm>
          <a:custGeom>
            <a:avLst/>
            <a:gdLst/>
            <a:ahLst/>
            <a:cxnLst/>
            <a:rect r="r" b="b" t="t" l="l"/>
            <a:pathLst>
              <a:path h="1028031" w="758874">
                <a:moveTo>
                  <a:pt x="0" y="0"/>
                </a:moveTo>
                <a:lnTo>
                  <a:pt x="758874" y="0"/>
                </a:lnTo>
                <a:lnTo>
                  <a:pt x="758874" y="1028031"/>
                </a:lnTo>
                <a:lnTo>
                  <a:pt x="0" y="10280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339055" y="-59134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17000"/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7211675" y="2380209"/>
            <a:ext cx="47625" cy="1740345"/>
            <a:chOff x="0" y="0"/>
            <a:chExt cx="12543" cy="45836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531487" y="2087553"/>
            <a:ext cx="6761629" cy="2574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230"/>
              </a:lnSpc>
            </a:pPr>
            <a:r>
              <a:rPr lang="en-US" sz="17000">
                <a:solidFill>
                  <a:srgbClr val="29E2F9"/>
                </a:solidFill>
                <a:latin typeface="Anton"/>
              </a:rPr>
              <a:t>TEAM 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326701" y="4511742"/>
            <a:ext cx="5171201" cy="572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63"/>
              </a:lnSpc>
              <a:spcBef>
                <a:spcPct val="0"/>
              </a:spcBef>
            </a:pPr>
            <a:r>
              <a:rPr lang="en-US" sz="3330">
                <a:solidFill>
                  <a:srgbClr val="FFFFFF"/>
                </a:solidFill>
                <a:latin typeface="Open Sans 1"/>
              </a:rPr>
              <a:t>Simulazione Attacco DOS</a:t>
            </a:r>
          </a:p>
        </p:txBody>
      </p:sp>
      <p:sp>
        <p:nvSpPr>
          <p:cNvPr name="AutoShape 16" id="16"/>
          <p:cNvSpPr/>
          <p:nvPr/>
        </p:nvSpPr>
        <p:spPr>
          <a:xfrm>
            <a:off x="13912301" y="5334000"/>
            <a:ext cx="2110658" cy="0"/>
          </a:xfrm>
          <a:prstGeom prst="line">
            <a:avLst/>
          </a:prstGeom>
          <a:ln cap="flat" w="38100">
            <a:gradFill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1194B">
                <a:alpha val="100000"/>
              </a:srgbClr>
            </a:gs>
            <a:gs pos="100000">
              <a:srgbClr val="030117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97825" y="-1865706"/>
            <a:ext cx="15886369" cy="18278548"/>
          </a:xfrm>
          <a:custGeom>
            <a:avLst/>
            <a:gdLst/>
            <a:ahLst/>
            <a:cxnLst/>
            <a:rect r="r" b="b" t="t" l="l"/>
            <a:pathLst>
              <a:path h="18278548" w="15886369">
                <a:moveTo>
                  <a:pt x="0" y="0"/>
                </a:moveTo>
                <a:lnTo>
                  <a:pt x="15886370" y="0"/>
                </a:lnTo>
                <a:lnTo>
                  <a:pt x="15886370" y="18278548"/>
                </a:lnTo>
                <a:lnTo>
                  <a:pt x="0" y="182785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</a:blip>
            <a:stretch>
              <a:fillRect l="0" t="0" r="-38098" b="-2002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610561" y="5584110"/>
            <a:ext cx="2779148" cy="3484825"/>
          </a:xfrm>
          <a:custGeom>
            <a:avLst/>
            <a:gdLst/>
            <a:ahLst/>
            <a:cxnLst/>
            <a:rect r="r" b="b" t="t" l="l"/>
            <a:pathLst>
              <a:path h="3484825" w="2779148">
                <a:moveTo>
                  <a:pt x="0" y="0"/>
                </a:moveTo>
                <a:lnTo>
                  <a:pt x="2779147" y="0"/>
                </a:lnTo>
                <a:lnTo>
                  <a:pt x="2779147" y="3484825"/>
                </a:lnTo>
                <a:lnTo>
                  <a:pt x="0" y="34848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1771997" y="7921315"/>
            <a:ext cx="1526212" cy="995309"/>
            <a:chOff x="0" y="0"/>
            <a:chExt cx="2034950" cy="1327078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2034950" cy="1327078"/>
              <a:chOff x="0" y="0"/>
              <a:chExt cx="235327" cy="153467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235327" cy="153467"/>
              </a:xfrm>
              <a:custGeom>
                <a:avLst/>
                <a:gdLst/>
                <a:ahLst/>
                <a:cxnLst/>
                <a:rect r="r" b="b" t="t" l="l"/>
                <a:pathLst>
                  <a:path h="153467" w="235327">
                    <a:moveTo>
                      <a:pt x="0" y="0"/>
                    </a:moveTo>
                    <a:lnTo>
                      <a:pt x="235327" y="0"/>
                    </a:lnTo>
                    <a:lnTo>
                      <a:pt x="235327" y="153467"/>
                    </a:lnTo>
                    <a:lnTo>
                      <a:pt x="0" y="153467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2CEEFF">
                      <a:alpha val="100000"/>
                    </a:srgbClr>
                  </a:gs>
                  <a:gs pos="100000">
                    <a:srgbClr val="0039A6">
                      <a:alpha val="100000"/>
                    </a:srgbClr>
                  </a:gs>
                </a:gsLst>
                <a:lin ang="2700000"/>
              </a:gra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38100"/>
                <a:ext cx="235327" cy="19156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43952" y="281268"/>
              <a:ext cx="1947046" cy="7359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57"/>
                </a:lnSpc>
                <a:spcBef>
                  <a:spcPct val="0"/>
                </a:spcBef>
              </a:pPr>
              <a:r>
                <a:rPr lang="en-US" sz="1612">
                  <a:solidFill>
                    <a:srgbClr val="FFFFFF"/>
                  </a:solidFill>
                  <a:latin typeface="Open Sans 1 Bold"/>
                </a:rPr>
                <a:t>NOEMI DE MARTINO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5143397" y="3788744"/>
            <a:ext cx="2779148" cy="3484825"/>
          </a:xfrm>
          <a:custGeom>
            <a:avLst/>
            <a:gdLst/>
            <a:ahLst/>
            <a:cxnLst/>
            <a:rect r="r" b="b" t="t" l="l"/>
            <a:pathLst>
              <a:path h="3484825" w="2779148">
                <a:moveTo>
                  <a:pt x="0" y="0"/>
                </a:moveTo>
                <a:lnTo>
                  <a:pt x="2779147" y="0"/>
                </a:lnTo>
                <a:lnTo>
                  <a:pt x="2779147" y="3484824"/>
                </a:lnTo>
                <a:lnTo>
                  <a:pt x="0" y="34848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5143397" y="6209075"/>
            <a:ext cx="1931193" cy="781996"/>
            <a:chOff x="0" y="0"/>
            <a:chExt cx="276340" cy="11189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76340" cy="111898"/>
            </a:xfrm>
            <a:custGeom>
              <a:avLst/>
              <a:gdLst/>
              <a:ahLst/>
              <a:cxnLst/>
              <a:rect r="r" b="b" t="t" l="l"/>
              <a:pathLst>
                <a:path h="111898" w="276340">
                  <a:moveTo>
                    <a:pt x="0" y="0"/>
                  </a:moveTo>
                  <a:lnTo>
                    <a:pt x="276340" y="0"/>
                  </a:lnTo>
                  <a:lnTo>
                    <a:pt x="276340" y="111898"/>
                  </a:lnTo>
                  <a:lnTo>
                    <a:pt x="0" y="111898"/>
                  </a:lnTo>
                  <a:close/>
                </a:path>
              </a:pathLst>
            </a:custGeom>
            <a:gradFill rotWithShape="true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76340" cy="1499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Canva Sans Bold"/>
                </a:rPr>
                <a:t>CARMELA FERRANDINA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true" flipV="false" rot="0">
            <a:off x="381679" y="3506247"/>
            <a:ext cx="2779148" cy="3484825"/>
          </a:xfrm>
          <a:custGeom>
            <a:avLst/>
            <a:gdLst/>
            <a:ahLst/>
            <a:cxnLst/>
            <a:rect r="r" b="b" t="t" l="l"/>
            <a:pathLst>
              <a:path h="3484825" w="2779148">
                <a:moveTo>
                  <a:pt x="2779148" y="0"/>
                </a:moveTo>
                <a:lnTo>
                  <a:pt x="0" y="0"/>
                </a:lnTo>
                <a:lnTo>
                  <a:pt x="0" y="3484824"/>
                </a:lnTo>
                <a:lnTo>
                  <a:pt x="2779148" y="3484824"/>
                </a:lnTo>
                <a:lnTo>
                  <a:pt x="2779148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false" rot="0">
            <a:off x="1771253" y="185705"/>
            <a:ext cx="2779148" cy="3484825"/>
          </a:xfrm>
          <a:custGeom>
            <a:avLst/>
            <a:gdLst/>
            <a:ahLst/>
            <a:cxnLst/>
            <a:rect r="r" b="b" t="t" l="l"/>
            <a:pathLst>
              <a:path h="3484825" w="2779148">
                <a:moveTo>
                  <a:pt x="2779148" y="0"/>
                </a:moveTo>
                <a:lnTo>
                  <a:pt x="0" y="0"/>
                </a:lnTo>
                <a:lnTo>
                  <a:pt x="0" y="3484825"/>
                </a:lnTo>
                <a:lnTo>
                  <a:pt x="2779148" y="3484825"/>
                </a:lnTo>
                <a:lnTo>
                  <a:pt x="2779148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4078955" y="185705"/>
            <a:ext cx="2779148" cy="3484825"/>
          </a:xfrm>
          <a:custGeom>
            <a:avLst/>
            <a:gdLst/>
            <a:ahLst/>
            <a:cxnLst/>
            <a:rect r="r" b="b" t="t" l="l"/>
            <a:pathLst>
              <a:path h="3484825" w="2779148">
                <a:moveTo>
                  <a:pt x="0" y="0"/>
                </a:moveTo>
                <a:lnTo>
                  <a:pt x="2779147" y="0"/>
                </a:lnTo>
                <a:lnTo>
                  <a:pt x="2779147" y="3484825"/>
                </a:lnTo>
                <a:lnTo>
                  <a:pt x="0" y="34848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true" flipV="false" rot="0">
            <a:off x="3526687" y="5700537"/>
            <a:ext cx="2779148" cy="3484825"/>
          </a:xfrm>
          <a:custGeom>
            <a:avLst/>
            <a:gdLst/>
            <a:ahLst/>
            <a:cxnLst/>
            <a:rect r="r" b="b" t="t" l="l"/>
            <a:pathLst>
              <a:path h="3484825" w="2779148">
                <a:moveTo>
                  <a:pt x="2779148" y="0"/>
                </a:moveTo>
                <a:lnTo>
                  <a:pt x="0" y="0"/>
                </a:lnTo>
                <a:lnTo>
                  <a:pt x="0" y="3484824"/>
                </a:lnTo>
                <a:lnTo>
                  <a:pt x="2779148" y="3484824"/>
                </a:lnTo>
                <a:lnTo>
                  <a:pt x="2779148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6019474" y="2426873"/>
            <a:ext cx="6138018" cy="3452635"/>
          </a:xfrm>
          <a:custGeom>
            <a:avLst/>
            <a:gdLst/>
            <a:ahLst/>
            <a:cxnLst/>
            <a:rect r="r" b="b" t="t" l="l"/>
            <a:pathLst>
              <a:path h="3452635" w="6138018">
                <a:moveTo>
                  <a:pt x="0" y="0"/>
                </a:moveTo>
                <a:lnTo>
                  <a:pt x="6138018" y="0"/>
                </a:lnTo>
                <a:lnTo>
                  <a:pt x="6138018" y="3452635"/>
                </a:lnTo>
                <a:lnTo>
                  <a:pt x="0" y="34526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8888491" y="3788744"/>
            <a:ext cx="2091337" cy="1081302"/>
            <a:chOff x="0" y="0"/>
            <a:chExt cx="2788449" cy="1441736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48589" y="0"/>
              <a:ext cx="2739860" cy="1441736"/>
              <a:chOff x="0" y="0"/>
              <a:chExt cx="294041" cy="154727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294041" cy="154727"/>
              </a:xfrm>
              <a:custGeom>
                <a:avLst/>
                <a:gdLst/>
                <a:ahLst/>
                <a:cxnLst/>
                <a:rect r="r" b="b" t="t" l="l"/>
                <a:pathLst>
                  <a:path h="154727" w="294041">
                    <a:moveTo>
                      <a:pt x="0" y="0"/>
                    </a:moveTo>
                    <a:lnTo>
                      <a:pt x="294041" y="0"/>
                    </a:lnTo>
                    <a:lnTo>
                      <a:pt x="294041" y="154727"/>
                    </a:lnTo>
                    <a:lnTo>
                      <a:pt x="0" y="154727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2CEEFF">
                      <a:alpha val="100000"/>
                    </a:srgbClr>
                  </a:gs>
                  <a:gs pos="100000">
                    <a:srgbClr val="0039A6">
                      <a:alpha val="100000"/>
                    </a:srgbClr>
                  </a:gs>
                </a:gsLst>
                <a:lin ang="2700000"/>
              </a:gra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38100"/>
                <a:ext cx="294041" cy="19282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2" id="22"/>
            <p:cNvSpPr txBox="true"/>
            <p:nvPr/>
          </p:nvSpPr>
          <p:spPr>
            <a:xfrm rot="0">
              <a:off x="0" y="119312"/>
              <a:ext cx="2788449" cy="11554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52"/>
                </a:lnSpc>
                <a:spcBef>
                  <a:spcPct val="0"/>
                </a:spcBef>
              </a:pPr>
              <a:r>
                <a:rPr lang="en-US" sz="2537">
                  <a:solidFill>
                    <a:srgbClr val="FFFFFF"/>
                  </a:solidFill>
                  <a:latin typeface="Open Sans 1 Bold"/>
                </a:rPr>
                <a:t>LORENZO FRANCHI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4271356" y="2656379"/>
            <a:ext cx="1744081" cy="849868"/>
            <a:chOff x="0" y="0"/>
            <a:chExt cx="249565" cy="12161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49565" cy="121610"/>
            </a:xfrm>
            <a:custGeom>
              <a:avLst/>
              <a:gdLst/>
              <a:ahLst/>
              <a:cxnLst/>
              <a:rect r="r" b="b" t="t" l="l"/>
              <a:pathLst>
                <a:path h="121610" w="249565">
                  <a:moveTo>
                    <a:pt x="0" y="0"/>
                  </a:moveTo>
                  <a:lnTo>
                    <a:pt x="249565" y="0"/>
                  </a:lnTo>
                  <a:lnTo>
                    <a:pt x="249565" y="121610"/>
                  </a:lnTo>
                  <a:lnTo>
                    <a:pt x="0" y="121610"/>
                  </a:lnTo>
                  <a:close/>
                </a:path>
              </a:pathLst>
            </a:custGeom>
            <a:gradFill rotWithShape="true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249565" cy="1597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Canva Sans Bold"/>
                </a:rPr>
                <a:t>MARIO MARSICANO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2609347" y="2724251"/>
            <a:ext cx="1834680" cy="781996"/>
            <a:chOff x="0" y="0"/>
            <a:chExt cx="262530" cy="111898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62530" cy="111898"/>
            </a:xfrm>
            <a:custGeom>
              <a:avLst/>
              <a:gdLst/>
              <a:ahLst/>
              <a:cxnLst/>
              <a:rect r="r" b="b" t="t" l="l"/>
              <a:pathLst>
                <a:path h="111898" w="262530">
                  <a:moveTo>
                    <a:pt x="0" y="0"/>
                  </a:moveTo>
                  <a:lnTo>
                    <a:pt x="262530" y="0"/>
                  </a:lnTo>
                  <a:lnTo>
                    <a:pt x="262530" y="111898"/>
                  </a:lnTo>
                  <a:lnTo>
                    <a:pt x="0" y="111898"/>
                  </a:lnTo>
                  <a:close/>
                </a:path>
              </a:pathLst>
            </a:custGeom>
            <a:gradFill rotWithShape="true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262530" cy="1499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Canva Sans Bold"/>
                </a:rPr>
                <a:t>ANAPAULA PALACIN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4628596" y="8134627"/>
            <a:ext cx="1392870" cy="781996"/>
            <a:chOff x="0" y="0"/>
            <a:chExt cx="199310" cy="111898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99310" cy="111898"/>
            </a:xfrm>
            <a:custGeom>
              <a:avLst/>
              <a:gdLst/>
              <a:ahLst/>
              <a:cxnLst/>
              <a:rect r="r" b="b" t="t" l="l"/>
              <a:pathLst>
                <a:path h="111898" w="199310">
                  <a:moveTo>
                    <a:pt x="0" y="0"/>
                  </a:moveTo>
                  <a:lnTo>
                    <a:pt x="199310" y="0"/>
                  </a:lnTo>
                  <a:lnTo>
                    <a:pt x="199310" y="111898"/>
                  </a:lnTo>
                  <a:lnTo>
                    <a:pt x="0" y="111898"/>
                  </a:lnTo>
                  <a:close/>
                </a:path>
              </a:pathLst>
            </a:custGeom>
            <a:gradFill rotWithShape="true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199310" cy="1499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Canva Sans Bold"/>
                </a:rPr>
                <a:t>FEDERICO SAVI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408535" y="5879508"/>
            <a:ext cx="1752292" cy="1066277"/>
            <a:chOff x="0" y="0"/>
            <a:chExt cx="2336389" cy="1421702"/>
          </a:xfrm>
        </p:grpSpPr>
        <p:grpSp>
          <p:nvGrpSpPr>
            <p:cNvPr name="Group 33" id="33"/>
            <p:cNvGrpSpPr/>
            <p:nvPr/>
          </p:nvGrpSpPr>
          <p:grpSpPr>
            <a:xfrm rot="0">
              <a:off x="0" y="0"/>
              <a:ext cx="2336389" cy="1421702"/>
              <a:chOff x="0" y="0"/>
              <a:chExt cx="250740" cy="152577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250740" cy="152577"/>
              </a:xfrm>
              <a:custGeom>
                <a:avLst/>
                <a:gdLst/>
                <a:ahLst/>
                <a:cxnLst/>
                <a:rect r="r" b="b" t="t" l="l"/>
                <a:pathLst>
                  <a:path h="152577" w="250740">
                    <a:moveTo>
                      <a:pt x="0" y="0"/>
                    </a:moveTo>
                    <a:lnTo>
                      <a:pt x="250740" y="0"/>
                    </a:lnTo>
                    <a:lnTo>
                      <a:pt x="250740" y="152577"/>
                    </a:lnTo>
                    <a:lnTo>
                      <a:pt x="0" y="152577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2CEEFF">
                      <a:alpha val="100000"/>
                    </a:srgbClr>
                  </a:gs>
                  <a:gs pos="100000">
                    <a:srgbClr val="0039A6">
                      <a:alpha val="100000"/>
                    </a:srgbClr>
                  </a:gs>
                </a:gsLst>
                <a:lin ang="2700000"/>
              </a:gra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0" y="-38100"/>
                <a:ext cx="250740" cy="19067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36" id="36"/>
            <p:cNvSpPr txBox="true"/>
            <p:nvPr/>
          </p:nvSpPr>
          <p:spPr>
            <a:xfrm rot="0">
              <a:off x="50463" y="305298"/>
              <a:ext cx="2235464" cy="7825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432"/>
                </a:lnSpc>
                <a:spcBef>
                  <a:spcPct val="0"/>
                </a:spcBef>
              </a:pPr>
              <a:r>
                <a:rPr lang="en-US" sz="1737">
                  <a:solidFill>
                    <a:srgbClr val="FFFFFF"/>
                  </a:solidFill>
                  <a:latin typeface="Open Sans 1 Bold"/>
                </a:rPr>
                <a:t>DENYS VITEVSKYI</a:t>
              </a:r>
            </a:p>
          </p:txBody>
        </p:sp>
      </p:grpSp>
      <p:sp>
        <p:nvSpPr>
          <p:cNvPr name="TextBox 37" id="37"/>
          <p:cNvSpPr txBox="true"/>
          <p:nvPr/>
        </p:nvSpPr>
        <p:spPr>
          <a:xfrm rot="0">
            <a:off x="6724528" y="383188"/>
            <a:ext cx="5432963" cy="989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35"/>
              </a:lnSpc>
            </a:pPr>
            <a:r>
              <a:rPr lang="en-US" sz="6500">
                <a:solidFill>
                  <a:srgbClr val="29E2F9"/>
                </a:solidFill>
                <a:latin typeface="Anton"/>
              </a:rPr>
              <a:t>MEET OUR TEAM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1194B">
                <a:alpha val="100000"/>
              </a:srgbClr>
            </a:gs>
            <a:gs pos="100000">
              <a:srgbClr val="030117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86080" y="5143500"/>
            <a:ext cx="15915841" cy="5143500"/>
            <a:chOff x="0" y="0"/>
            <a:chExt cx="2515096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15096" cy="812800"/>
            </a:xfrm>
            <a:custGeom>
              <a:avLst/>
              <a:gdLst/>
              <a:ahLst/>
              <a:cxnLst/>
              <a:rect r="r" b="b" t="t" l="l"/>
              <a:pathLst>
                <a:path h="812800" w="2515096">
                  <a:moveTo>
                    <a:pt x="0" y="0"/>
                  </a:moveTo>
                  <a:lnTo>
                    <a:pt x="2515096" y="0"/>
                  </a:lnTo>
                  <a:lnTo>
                    <a:pt x="2515096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0" t="-37028" r="0" b="-37028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5143500"/>
            <a:ext cx="1039108" cy="5143500"/>
            <a:chOff x="0" y="0"/>
            <a:chExt cx="352887" cy="174676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52887" cy="1746764"/>
            </a:xfrm>
            <a:custGeom>
              <a:avLst/>
              <a:gdLst/>
              <a:ahLst/>
              <a:cxnLst/>
              <a:rect r="r" b="b" t="t" l="l"/>
              <a:pathLst>
                <a:path h="1746764" w="352887">
                  <a:moveTo>
                    <a:pt x="0" y="0"/>
                  </a:moveTo>
                  <a:lnTo>
                    <a:pt x="352887" y="0"/>
                  </a:lnTo>
                  <a:lnTo>
                    <a:pt x="352887" y="1746764"/>
                  </a:lnTo>
                  <a:lnTo>
                    <a:pt x="0" y="1746764"/>
                  </a:lnTo>
                  <a:close/>
                </a:path>
              </a:pathLst>
            </a:custGeom>
            <a:gradFill rotWithShape="true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352887" cy="17753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3689618" y="39519"/>
            <a:ext cx="5624528" cy="1051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219"/>
              </a:lnSpc>
            </a:pPr>
            <a:r>
              <a:rPr lang="en-US" sz="6907">
                <a:solidFill>
                  <a:srgbClr val="29E2F9"/>
                </a:solidFill>
                <a:latin typeface="Anton"/>
              </a:rPr>
              <a:t>OUR MISSION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07592" y="1349663"/>
            <a:ext cx="17672815" cy="3496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Open Sans 2"/>
              </a:rPr>
              <a:t>Gli attacchi di tipo Dos, ovvero denial of services, mirano a saturare le richieste di determinati servizi rendendoli così indisponibili con conseguenti impatti sul business delle aziende. </a:t>
            </a:r>
          </a:p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Open Sans 2"/>
              </a:rPr>
              <a:t>L’esercizio di oggi è scrivere un programma in Python che simuli un UDP flood, ovvero l’invio massivo di richieste UDP verso una macchina target che è in ascolto su una porta UDP casuale.  </a:t>
            </a:r>
          </a:p>
          <a:p>
            <a:pPr>
              <a:lnSpc>
                <a:spcPts val="3079"/>
              </a:lnSpc>
            </a:pPr>
            <a:r>
              <a:rPr lang="en-US" sz="2199">
                <a:solidFill>
                  <a:srgbClr val="FFFFFF"/>
                </a:solidFill>
                <a:latin typeface="Open Sans 2"/>
              </a:rPr>
              <a:t>Requisiti:</a:t>
            </a:r>
          </a:p>
          <a:p>
            <a:pPr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Open Sans 2"/>
              </a:rPr>
              <a:t> Il programma deve richiedere l’inserimento dell’IP target. </a:t>
            </a:r>
          </a:p>
          <a:p>
            <a:pPr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Open Sans 2"/>
              </a:rPr>
              <a:t> Il programma deve richiedere l’inserimento della porta target. </a:t>
            </a:r>
          </a:p>
          <a:p>
            <a:pPr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Open Sans 2"/>
              </a:rPr>
              <a:t> La grandezza dei pacchetti da inviare è di 1 KB per pacchetti</a:t>
            </a:r>
          </a:p>
          <a:p>
            <a:pPr marL="474978" indent="-237489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Open Sans 2"/>
              </a:rPr>
              <a:t> Il programma deve chiedere all’utente quanti pacchetti da 1 KB inviare.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1194B">
                <a:alpha val="100000"/>
              </a:srgbClr>
            </a:gs>
            <a:gs pos="100000">
              <a:srgbClr val="030117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800904" y="6123965"/>
            <a:ext cx="3988936" cy="3988936"/>
            <a:chOff x="0" y="0"/>
            <a:chExt cx="1354667" cy="13546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54667" cy="1354667"/>
            </a:xfrm>
            <a:custGeom>
              <a:avLst/>
              <a:gdLst/>
              <a:ahLst/>
              <a:cxnLst/>
              <a:rect r="r" b="b" t="t" l="l"/>
              <a:pathLst>
                <a:path h="1354667" w="1354667">
                  <a:moveTo>
                    <a:pt x="0" y="0"/>
                  </a:moveTo>
                  <a:lnTo>
                    <a:pt x="1354667" y="0"/>
                  </a:lnTo>
                  <a:lnTo>
                    <a:pt x="1354667" y="1354667"/>
                  </a:lnTo>
                  <a:lnTo>
                    <a:pt x="0" y="1354667"/>
                  </a:lnTo>
                  <a:close/>
                </a:path>
              </a:pathLst>
            </a:custGeom>
            <a:gradFill rotWithShape="true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354667" cy="13832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470741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5467159" y="267878"/>
            <a:ext cx="3988936" cy="3988936"/>
            <a:chOff x="0" y="0"/>
            <a:chExt cx="1354667" cy="135466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54667" cy="1354667"/>
            </a:xfrm>
            <a:custGeom>
              <a:avLst/>
              <a:gdLst/>
              <a:ahLst/>
              <a:cxnLst/>
              <a:rect r="r" b="b" t="t" l="l"/>
              <a:pathLst>
                <a:path h="1354667" w="1354667">
                  <a:moveTo>
                    <a:pt x="0" y="0"/>
                  </a:moveTo>
                  <a:lnTo>
                    <a:pt x="1354667" y="0"/>
                  </a:lnTo>
                  <a:lnTo>
                    <a:pt x="1354667" y="1354667"/>
                  </a:lnTo>
                  <a:lnTo>
                    <a:pt x="0" y="1354667"/>
                  </a:lnTo>
                  <a:close/>
                </a:path>
              </a:pathLst>
            </a:custGeom>
            <a:gradFill rotWithShape="true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1354667" cy="13832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7138045" y="869454"/>
            <a:ext cx="9670479" cy="8026018"/>
          </a:xfrm>
          <a:custGeom>
            <a:avLst/>
            <a:gdLst/>
            <a:ahLst/>
            <a:cxnLst/>
            <a:rect r="r" b="b" t="t" l="l"/>
            <a:pathLst>
              <a:path h="8026018" w="9670479">
                <a:moveTo>
                  <a:pt x="0" y="0"/>
                </a:moveTo>
                <a:lnTo>
                  <a:pt x="9670479" y="0"/>
                </a:lnTo>
                <a:lnTo>
                  <a:pt x="9670479" y="8026018"/>
                </a:lnTo>
                <a:lnTo>
                  <a:pt x="0" y="80260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" t="-7304" r="-1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80040" y="4256814"/>
            <a:ext cx="5292718" cy="989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35"/>
              </a:lnSpc>
            </a:pPr>
            <a:r>
              <a:rPr lang="en-US" sz="6500">
                <a:solidFill>
                  <a:srgbClr val="29E2F9"/>
                </a:solidFill>
                <a:latin typeface="Anton"/>
              </a:rPr>
              <a:t>OUR PROJECT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1194B">
                <a:alpha val="100000"/>
              </a:srgbClr>
            </a:gs>
            <a:gs pos="100000">
              <a:srgbClr val="030117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350706" y="0"/>
            <a:ext cx="10287000" cy="10444454"/>
          </a:xfrm>
          <a:custGeom>
            <a:avLst/>
            <a:gdLst/>
            <a:ahLst/>
            <a:cxnLst/>
            <a:rect r="r" b="b" t="t" l="l"/>
            <a:pathLst>
              <a:path h="10444454" w="10287000">
                <a:moveTo>
                  <a:pt x="0" y="0"/>
                </a:moveTo>
                <a:lnTo>
                  <a:pt x="10287000" y="0"/>
                </a:lnTo>
                <a:lnTo>
                  <a:pt x="10287000" y="10444454"/>
                </a:lnTo>
                <a:lnTo>
                  <a:pt x="0" y="104444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</a:blip>
            <a:stretch>
              <a:fillRect l="-765" t="0" r="-76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64036" y="5222227"/>
            <a:ext cx="3434044" cy="1529535"/>
            <a:chOff x="0" y="0"/>
            <a:chExt cx="1166222" cy="51943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66222" cy="519439"/>
            </a:xfrm>
            <a:custGeom>
              <a:avLst/>
              <a:gdLst/>
              <a:ahLst/>
              <a:cxnLst/>
              <a:rect r="r" b="b" t="t" l="l"/>
              <a:pathLst>
                <a:path h="519439" w="1166222">
                  <a:moveTo>
                    <a:pt x="0" y="0"/>
                  </a:moveTo>
                  <a:lnTo>
                    <a:pt x="1166222" y="0"/>
                  </a:lnTo>
                  <a:lnTo>
                    <a:pt x="1166222" y="519439"/>
                  </a:lnTo>
                  <a:lnTo>
                    <a:pt x="0" y="519439"/>
                  </a:lnTo>
                  <a:close/>
                </a:path>
              </a:pathLst>
            </a:custGeom>
            <a:gradFill rotWithShape="true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1166222" cy="5480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508319" y="4933258"/>
            <a:ext cx="5257642" cy="1282139"/>
          </a:xfrm>
          <a:custGeom>
            <a:avLst/>
            <a:gdLst/>
            <a:ahLst/>
            <a:cxnLst/>
            <a:rect r="r" b="b" t="t" l="l"/>
            <a:pathLst>
              <a:path h="1282139" w="5257642">
                <a:moveTo>
                  <a:pt x="0" y="0"/>
                </a:moveTo>
                <a:lnTo>
                  <a:pt x="5257642" y="0"/>
                </a:lnTo>
                <a:lnTo>
                  <a:pt x="5257642" y="1282140"/>
                </a:lnTo>
                <a:lnTo>
                  <a:pt x="0" y="12821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902" t="-165313" r="-126890" b="-45603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167620" y="3683474"/>
            <a:ext cx="340698" cy="198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39108" y="686734"/>
            <a:ext cx="5292718" cy="989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35"/>
              </a:lnSpc>
            </a:pPr>
            <a:r>
              <a:rPr lang="en-US" sz="6500">
                <a:solidFill>
                  <a:srgbClr val="29E2F9"/>
                </a:solidFill>
                <a:latin typeface="Anton"/>
              </a:rPr>
              <a:t>OUR CODE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263767" y="989851"/>
            <a:ext cx="9029349" cy="8381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82"/>
              </a:lnSpc>
            </a:pPr>
            <a:r>
              <a:rPr lang="en-US" sz="2630">
                <a:solidFill>
                  <a:srgbClr val="FFFFFF"/>
                </a:solidFill>
                <a:latin typeface="Open Sans 2"/>
              </a:rPr>
              <a:t>Per iniziare, importare i moduli:</a:t>
            </a:r>
          </a:p>
          <a:p>
            <a:pPr>
              <a:lnSpc>
                <a:spcPts val="3682"/>
              </a:lnSpc>
            </a:pPr>
          </a:p>
          <a:p>
            <a:pPr marL="567960" indent="-283980" lvl="1">
              <a:lnSpc>
                <a:spcPts val="3682"/>
              </a:lnSpc>
              <a:buAutoNum type="arabicPeriod" startAt="1"/>
            </a:pPr>
            <a:r>
              <a:rPr lang="en-US" sz="2630">
                <a:solidFill>
                  <a:srgbClr val="FFFFFF"/>
                </a:solidFill>
                <a:latin typeface="Open Sans 2 Bold"/>
              </a:rPr>
              <a:t>Socket</a:t>
            </a:r>
            <a:r>
              <a:rPr lang="en-US" sz="2630">
                <a:solidFill>
                  <a:srgbClr val="FFFFFF"/>
                </a:solidFill>
                <a:latin typeface="Open Sans 2 Semi-Bold"/>
              </a:rPr>
              <a:t>:</a:t>
            </a:r>
            <a:r>
              <a:rPr lang="en-US" sz="2630">
                <a:solidFill>
                  <a:srgbClr val="FFFFFF"/>
                </a:solidFill>
                <a:latin typeface="Open Sans 2"/>
              </a:rPr>
              <a:t> fornisce un'interfaccia per la creazione e la gestione di socket di rete. Un socket è un oggetto che rappresenta un canale di comunicazione bidirezionale tra due programmi in rete. I socket consentono a due computer di comunicare tra loro, inviando e ricevendo dati attraverso una rete.</a:t>
            </a:r>
          </a:p>
          <a:p>
            <a:pPr marL="567960" indent="-283980" lvl="1">
              <a:lnSpc>
                <a:spcPts val="3682"/>
              </a:lnSpc>
              <a:buAutoNum type="arabicPeriod" startAt="1"/>
            </a:pPr>
            <a:r>
              <a:rPr lang="en-US" sz="2630">
                <a:solidFill>
                  <a:srgbClr val="FFFFFF"/>
                </a:solidFill>
                <a:latin typeface="Open Sans 2 Bold"/>
              </a:rPr>
              <a:t>Random: </a:t>
            </a:r>
            <a:r>
              <a:rPr lang="en-US" sz="2630">
                <a:solidFill>
                  <a:srgbClr val="FFFFFF"/>
                </a:solidFill>
                <a:latin typeface="Open Sans 2"/>
              </a:rPr>
              <a:t>definisce una serie di funzioni per generare o manipolare numeri interi casuali. L'importazione casuale carica il modulo casuale, che contiene una serie di funzioni relative alla generazione di numeri casuali .</a:t>
            </a:r>
          </a:p>
          <a:p>
            <a:pPr>
              <a:lnSpc>
                <a:spcPts val="3682"/>
              </a:lnSpc>
            </a:pPr>
          </a:p>
          <a:p>
            <a:pPr algn="ctr">
              <a:lnSpc>
                <a:spcPts val="3682"/>
              </a:lnSpc>
            </a:pPr>
          </a:p>
          <a:p>
            <a:pPr>
              <a:lnSpc>
                <a:spcPts val="3682"/>
              </a:lnSpc>
            </a:pPr>
          </a:p>
          <a:p>
            <a:pPr>
              <a:lnSpc>
                <a:spcPts val="3682"/>
              </a:lnSpc>
            </a:pPr>
          </a:p>
          <a:p>
            <a:pPr>
              <a:lnSpc>
                <a:spcPts val="3682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1194B">
                <a:alpha val="100000"/>
              </a:srgbClr>
            </a:gs>
            <a:gs pos="100000">
              <a:srgbClr val="030117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833507" y="-157454"/>
            <a:ext cx="10287000" cy="10444454"/>
          </a:xfrm>
          <a:custGeom>
            <a:avLst/>
            <a:gdLst/>
            <a:ahLst/>
            <a:cxnLst/>
            <a:rect r="r" b="b" t="t" l="l"/>
            <a:pathLst>
              <a:path h="10444454" w="10287000">
                <a:moveTo>
                  <a:pt x="0" y="0"/>
                </a:moveTo>
                <a:lnTo>
                  <a:pt x="10287000" y="0"/>
                </a:lnTo>
                <a:lnTo>
                  <a:pt x="10287000" y="10444454"/>
                </a:lnTo>
                <a:lnTo>
                  <a:pt x="0" y="104444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</a:blip>
            <a:stretch>
              <a:fillRect l="-765" t="0" r="-76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96606" y="5688133"/>
            <a:ext cx="4621725" cy="4124160"/>
            <a:chOff x="0" y="0"/>
            <a:chExt cx="1569566" cy="14005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69566" cy="1400590"/>
            </a:xfrm>
            <a:custGeom>
              <a:avLst/>
              <a:gdLst/>
              <a:ahLst/>
              <a:cxnLst/>
              <a:rect r="r" b="b" t="t" l="l"/>
              <a:pathLst>
                <a:path h="1400590" w="1569566">
                  <a:moveTo>
                    <a:pt x="0" y="0"/>
                  </a:moveTo>
                  <a:lnTo>
                    <a:pt x="1569566" y="0"/>
                  </a:lnTo>
                  <a:lnTo>
                    <a:pt x="1569566" y="1400590"/>
                  </a:lnTo>
                  <a:lnTo>
                    <a:pt x="0" y="1400590"/>
                  </a:lnTo>
                  <a:close/>
                </a:path>
              </a:pathLst>
            </a:custGeom>
            <a:gradFill rotWithShape="true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1569566" cy="14291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501595" y="5688133"/>
            <a:ext cx="597723" cy="597723"/>
            <a:chOff x="0" y="0"/>
            <a:chExt cx="796964" cy="796964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796964" cy="796964"/>
              <a:chOff x="0" y="0"/>
              <a:chExt cx="812800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gradFill rotWithShape="true">
                <a:gsLst>
                  <a:gs pos="0">
                    <a:srgbClr val="2CEEFF">
                      <a:alpha val="100000"/>
                    </a:srgbClr>
                  </a:gs>
                  <a:gs pos="100000">
                    <a:srgbClr val="0039A6">
                      <a:alpha val="100000"/>
                    </a:srgbClr>
                  </a:gs>
                </a:gsLst>
                <a:lin ang="2700000"/>
              </a:gra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38100"/>
                <a:ext cx="812800" cy="8509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171350" y="260111"/>
              <a:ext cx="454264" cy="257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680"/>
                </a:lnSpc>
                <a:spcBef>
                  <a:spcPct val="0"/>
                </a:spcBef>
              </a:pPr>
              <a:r>
                <a:rPr lang="en-US" sz="1200">
                  <a:solidFill>
                    <a:srgbClr val="FFFFFF"/>
                  </a:solidFill>
                  <a:latin typeface="Open Sans 1 Bold"/>
                </a:rPr>
                <a:t>02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413513" y="3244763"/>
            <a:ext cx="8553828" cy="5484464"/>
          </a:xfrm>
          <a:custGeom>
            <a:avLst/>
            <a:gdLst/>
            <a:ahLst/>
            <a:cxnLst/>
            <a:rect r="r" b="b" t="t" l="l"/>
            <a:pathLst>
              <a:path h="5484464" w="8553828">
                <a:moveTo>
                  <a:pt x="0" y="0"/>
                </a:moveTo>
                <a:lnTo>
                  <a:pt x="8553829" y="0"/>
                </a:lnTo>
                <a:lnTo>
                  <a:pt x="8553829" y="5484464"/>
                </a:lnTo>
                <a:lnTo>
                  <a:pt x="0" y="54844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571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167620" y="3683474"/>
            <a:ext cx="340698" cy="198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1039108" y="686734"/>
            <a:ext cx="5292718" cy="989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35"/>
              </a:lnSpc>
            </a:pPr>
            <a:r>
              <a:rPr lang="en-US" sz="6500">
                <a:solidFill>
                  <a:srgbClr val="29E2F9"/>
                </a:solidFill>
                <a:latin typeface="Anton"/>
              </a:rPr>
              <a:t>OUR CODE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340346" y="778448"/>
            <a:ext cx="8632940" cy="7958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63"/>
              </a:lnSpc>
            </a:pPr>
            <a:r>
              <a:rPr lang="en-US" sz="2045">
                <a:solidFill>
                  <a:srgbClr val="FFFFFF"/>
                </a:solidFill>
                <a:latin typeface="Open Sans 1 Bold"/>
              </a:rPr>
              <a:t>   1. Implementazione</a:t>
            </a:r>
          </a:p>
          <a:p>
            <a:pPr algn="just">
              <a:lnSpc>
                <a:spcPts val="2863"/>
              </a:lnSpc>
            </a:pPr>
            <a:r>
              <a:rPr lang="en-US" sz="2045">
                <a:solidFill>
                  <a:srgbClr val="FFFFFF"/>
                </a:solidFill>
                <a:latin typeface="Open Sans 1"/>
              </a:rPr>
              <a:t>Il codice è formato principalmente da una funzione denominata udp_flood(), un blocco di codice che gestisce l'input dell'utente e chiama la funzione.</a:t>
            </a:r>
          </a:p>
          <a:p>
            <a:pPr algn="just">
              <a:lnSpc>
                <a:spcPts val="2863"/>
              </a:lnSpc>
            </a:pPr>
            <a:r>
              <a:rPr lang="en-US" sz="2045">
                <a:solidFill>
                  <a:srgbClr val="FFFFFF"/>
                </a:solidFill>
                <a:latin typeface="Open Sans 1"/>
              </a:rPr>
              <a:t>La funzione udp_flood() contiene tre parametri: l'indirizzo IP del target, la porta del target e il numero di pacchetti da inviare.</a:t>
            </a:r>
          </a:p>
          <a:p>
            <a:pPr algn="just">
              <a:lnSpc>
                <a:spcPts val="2863"/>
              </a:lnSpc>
            </a:pPr>
          </a:p>
          <a:p>
            <a:pPr algn="just">
              <a:lnSpc>
                <a:spcPts val="2863"/>
              </a:lnSpc>
            </a:pPr>
            <a:r>
              <a:rPr lang="en-US" sz="2045">
                <a:solidFill>
                  <a:srgbClr val="FFFFFF"/>
                </a:solidFill>
                <a:latin typeface="Open Sans 1"/>
              </a:rPr>
              <a:t>   </a:t>
            </a:r>
            <a:r>
              <a:rPr lang="en-US" sz="2045">
                <a:solidFill>
                  <a:srgbClr val="FFFFFF"/>
                </a:solidFill>
                <a:latin typeface="Open Sans 1 Bold"/>
              </a:rPr>
              <a:t>2. Gestione degli Errori</a:t>
            </a:r>
          </a:p>
          <a:p>
            <a:pPr algn="just">
              <a:lnSpc>
                <a:spcPts val="2863"/>
              </a:lnSpc>
            </a:pPr>
            <a:r>
              <a:rPr lang="en-US" sz="2045">
                <a:solidFill>
                  <a:srgbClr val="FFFFFF"/>
                </a:solidFill>
                <a:latin typeface="Open Sans 1"/>
              </a:rPr>
              <a:t>È  stata inserita anche una gestione degli errori utilizzando il blocco “try-except”. Questo permette di catturare eventuali errori che potrebbero verificarsi durante l’esecuzione del programma, e in caso di stampare un messaggio impostato per informare l’utente del problema.</a:t>
            </a:r>
          </a:p>
          <a:p>
            <a:pPr algn="just">
              <a:lnSpc>
                <a:spcPts val="2863"/>
              </a:lnSpc>
            </a:pPr>
          </a:p>
          <a:p>
            <a:pPr algn="just">
              <a:lnSpc>
                <a:spcPts val="2863"/>
              </a:lnSpc>
            </a:pPr>
            <a:r>
              <a:rPr lang="en-US" sz="2045">
                <a:solidFill>
                  <a:srgbClr val="FFFFFF"/>
                </a:solidFill>
                <a:latin typeface="Open Sans 1 Bold"/>
              </a:rPr>
              <a:t>   3. Finally</a:t>
            </a:r>
          </a:p>
          <a:p>
            <a:pPr algn="just">
              <a:lnSpc>
                <a:spcPts val="2863"/>
              </a:lnSpc>
            </a:pPr>
            <a:r>
              <a:rPr lang="en-US" sz="2045">
                <a:solidFill>
                  <a:srgbClr val="FFFFFF"/>
                </a:solidFill>
                <a:latin typeface="Open Sans 1"/>
              </a:rPr>
              <a:t>Il blocco finally è responsabile della pulizia e del rilascio delle risorse, garantendo che il socket UDP venga chiuso correttamente alla fine dell'esecuzione del programma, anche in presenza di eventuali errori.</a:t>
            </a:r>
          </a:p>
          <a:p>
            <a:pPr algn="ctr">
              <a:lnSpc>
                <a:spcPts val="2863"/>
              </a:lnSpc>
            </a:pPr>
          </a:p>
          <a:p>
            <a:pPr algn="ctr">
              <a:lnSpc>
                <a:spcPts val="2863"/>
              </a:lnSpc>
            </a:pPr>
          </a:p>
          <a:p>
            <a:pPr algn="ctr">
              <a:lnSpc>
                <a:spcPts val="2863"/>
              </a:lnSpc>
            </a:pPr>
          </a:p>
          <a:p>
            <a:pPr algn="ctr">
              <a:lnSpc>
                <a:spcPts val="286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1194B">
                <a:alpha val="100000"/>
              </a:srgbClr>
            </a:gs>
            <a:gs pos="100000">
              <a:srgbClr val="030117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267599" y="-78727"/>
            <a:ext cx="10287000" cy="10444454"/>
          </a:xfrm>
          <a:custGeom>
            <a:avLst/>
            <a:gdLst/>
            <a:ahLst/>
            <a:cxnLst/>
            <a:rect r="r" b="b" t="t" l="l"/>
            <a:pathLst>
              <a:path h="10444454" w="10287000">
                <a:moveTo>
                  <a:pt x="0" y="0"/>
                </a:moveTo>
                <a:lnTo>
                  <a:pt x="10287000" y="0"/>
                </a:lnTo>
                <a:lnTo>
                  <a:pt x="10287000" y="10444454"/>
                </a:lnTo>
                <a:lnTo>
                  <a:pt x="0" y="104444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</a:blip>
            <a:stretch>
              <a:fillRect l="-765" t="0" r="-76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666275" y="940612"/>
            <a:ext cx="4621725" cy="4124160"/>
            <a:chOff x="0" y="0"/>
            <a:chExt cx="1569566" cy="14005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69566" cy="1400590"/>
            </a:xfrm>
            <a:custGeom>
              <a:avLst/>
              <a:gdLst/>
              <a:ahLst/>
              <a:cxnLst/>
              <a:rect r="r" b="b" t="t" l="l"/>
              <a:pathLst>
                <a:path h="1400590" w="1569566">
                  <a:moveTo>
                    <a:pt x="0" y="0"/>
                  </a:moveTo>
                  <a:lnTo>
                    <a:pt x="1569566" y="0"/>
                  </a:lnTo>
                  <a:lnTo>
                    <a:pt x="1569566" y="1400590"/>
                  </a:lnTo>
                  <a:lnTo>
                    <a:pt x="0" y="1400590"/>
                  </a:lnTo>
                  <a:close/>
                </a:path>
              </a:pathLst>
            </a:custGeom>
            <a:gradFill rotWithShape="true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1569566" cy="14291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6331826" y="241901"/>
            <a:ext cx="11423599" cy="3460623"/>
          </a:xfrm>
          <a:custGeom>
            <a:avLst/>
            <a:gdLst/>
            <a:ahLst/>
            <a:cxnLst/>
            <a:rect r="r" b="b" t="t" l="l"/>
            <a:pathLst>
              <a:path h="3460623" w="11423599">
                <a:moveTo>
                  <a:pt x="0" y="0"/>
                </a:moveTo>
                <a:lnTo>
                  <a:pt x="11423599" y="0"/>
                </a:lnTo>
                <a:lnTo>
                  <a:pt x="11423599" y="3460623"/>
                </a:lnTo>
                <a:lnTo>
                  <a:pt x="0" y="34606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746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167620" y="3683474"/>
            <a:ext cx="340698" cy="198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39108" y="686734"/>
            <a:ext cx="5292718" cy="989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35"/>
              </a:lnSpc>
            </a:pPr>
            <a:r>
              <a:rPr lang="en-US" sz="6500">
                <a:solidFill>
                  <a:srgbClr val="29E2F9"/>
                </a:solidFill>
                <a:latin typeface="Anton"/>
              </a:rPr>
              <a:t>OUR CODE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22241" y="4313797"/>
            <a:ext cx="5917848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Open Sans 1"/>
              </a:rPr>
              <a:t>4. </a:t>
            </a:r>
            <a:r>
              <a:rPr lang="en-US" sz="2299">
                <a:solidFill>
                  <a:srgbClr val="FFFFFF"/>
                </a:solidFill>
                <a:latin typeface="Open Sans 1 Bold"/>
              </a:rPr>
              <a:t>Sezione di configurazione dell’attacco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13071" y="5105400"/>
            <a:ext cx="7336185" cy="1044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Open Sans 1"/>
              </a:rPr>
              <a:t>Il blocco if_name_==”__main__” che gestisce l’imput  dell’utente</a:t>
            </a:r>
          </a:p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Open Sans 1"/>
              </a:rPr>
              <a:t> e richiama la funzione.</a:t>
            </a:r>
          </a:p>
          <a:p>
            <a:pPr algn="ctr">
              <a:lnSpc>
                <a:spcPts val="2799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4661967" y="6057265"/>
            <a:ext cx="6646218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Open Sans 1"/>
              </a:rPr>
              <a:t>All’utente viene richiesto inserire  l’indirizzo IP del target,</a:t>
            </a:r>
          </a:p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Open Sans 1"/>
              </a:rPr>
              <a:t>la porta del target e il numero di pacchetti da inviare.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068197" y="6998797"/>
            <a:ext cx="5478066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Open Sans 1"/>
              </a:rPr>
              <a:t>Questi dati verranno poi usati dal programma </a:t>
            </a:r>
          </a:p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Open Sans 1"/>
              </a:rPr>
              <a:t>per effettuare l’attacco DOS.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840251" y="7940329"/>
            <a:ext cx="6008489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FFFFFF"/>
                </a:solidFill>
                <a:latin typeface="Open Sans 1"/>
              </a:rPr>
              <a:t>In caso di errore, grazie al blocco try-except, “print”</a:t>
            </a:r>
          </a:p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Open Sans 1"/>
              </a:rPr>
              <a:t>stampa a schermo un messaggio di errore.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1194B">
                <a:alpha val="100000"/>
              </a:srgbClr>
            </a:gs>
            <a:gs pos="100000">
              <a:srgbClr val="030117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666275" y="-9360"/>
            <a:ext cx="4621725" cy="4124160"/>
            <a:chOff x="0" y="0"/>
            <a:chExt cx="1569566" cy="14005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69566" cy="1400590"/>
            </a:xfrm>
            <a:custGeom>
              <a:avLst/>
              <a:gdLst/>
              <a:ahLst/>
              <a:cxnLst/>
              <a:rect r="r" b="b" t="t" l="l"/>
              <a:pathLst>
                <a:path h="1400590" w="1569566">
                  <a:moveTo>
                    <a:pt x="0" y="0"/>
                  </a:moveTo>
                  <a:lnTo>
                    <a:pt x="1569566" y="0"/>
                  </a:lnTo>
                  <a:lnTo>
                    <a:pt x="1569566" y="1400590"/>
                  </a:lnTo>
                  <a:lnTo>
                    <a:pt x="0" y="1400590"/>
                  </a:lnTo>
                  <a:close/>
                </a:path>
              </a:pathLst>
            </a:custGeom>
            <a:gradFill rotWithShape="true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569566" cy="14291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308858" y="-102870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7000"/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742214" y="7517955"/>
            <a:ext cx="47625" cy="1740345"/>
            <a:chOff x="0" y="0"/>
            <a:chExt cx="12543" cy="45836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543" cy="458362"/>
            </a:xfrm>
            <a:custGeom>
              <a:avLst/>
              <a:gdLst/>
              <a:ahLst/>
              <a:cxnLst/>
              <a:rect r="r" b="b" t="t" l="l"/>
              <a:pathLst>
                <a:path h="458362" w="12543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true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6362431" y="690324"/>
            <a:ext cx="11006942" cy="3424476"/>
          </a:xfrm>
          <a:custGeom>
            <a:avLst/>
            <a:gdLst/>
            <a:ahLst/>
            <a:cxnLst/>
            <a:rect r="r" b="b" t="t" l="l"/>
            <a:pathLst>
              <a:path h="3424476" w="11006942">
                <a:moveTo>
                  <a:pt x="0" y="0"/>
                </a:moveTo>
                <a:lnTo>
                  <a:pt x="11006942" y="0"/>
                </a:lnTo>
                <a:lnTo>
                  <a:pt x="11006942" y="3424476"/>
                </a:lnTo>
                <a:lnTo>
                  <a:pt x="0" y="34244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750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376311" y="4986308"/>
            <a:ext cx="4857317" cy="1263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52"/>
              </a:lnSpc>
            </a:pPr>
            <a:r>
              <a:rPr lang="en-US" sz="8363">
                <a:solidFill>
                  <a:srgbClr val="29E2F9"/>
                </a:solidFill>
                <a:latin typeface="Anton"/>
              </a:rPr>
              <a:t>ESECUZIONE </a:t>
            </a:r>
          </a:p>
        </p:txBody>
      </p:sp>
      <p:grpSp>
        <p:nvGrpSpPr>
          <p:cNvPr name="Group 11" id="11"/>
          <p:cNvGrpSpPr/>
          <p:nvPr/>
        </p:nvGrpSpPr>
        <p:grpSpPr>
          <a:xfrm rot="-5400000">
            <a:off x="-2292302" y="3880742"/>
            <a:ext cx="3988936" cy="3988936"/>
            <a:chOff x="0" y="0"/>
            <a:chExt cx="1354667" cy="135466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354667" cy="1354667"/>
            </a:xfrm>
            <a:custGeom>
              <a:avLst/>
              <a:gdLst/>
              <a:ahLst/>
              <a:cxnLst/>
              <a:rect r="r" b="b" t="t" l="l"/>
              <a:pathLst>
                <a:path h="1354667" w="1354667">
                  <a:moveTo>
                    <a:pt x="0" y="0"/>
                  </a:moveTo>
                  <a:lnTo>
                    <a:pt x="1354667" y="0"/>
                  </a:lnTo>
                  <a:lnTo>
                    <a:pt x="1354667" y="1354667"/>
                  </a:lnTo>
                  <a:lnTo>
                    <a:pt x="0" y="1354667"/>
                  </a:lnTo>
                  <a:close/>
                </a:path>
              </a:pathLst>
            </a:custGeom>
            <a:gradFill rotWithShape="true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28575"/>
              <a:ext cx="1354667" cy="13832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331853" y="1609404"/>
            <a:ext cx="5268373" cy="1990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10209" indent="-205105" lvl="1">
              <a:lnSpc>
                <a:spcPts val="2659"/>
              </a:lnSpc>
              <a:buAutoNum type="arabicPeriod" startAt="1"/>
            </a:pPr>
            <a:r>
              <a:rPr lang="en-US" sz="1899">
                <a:solidFill>
                  <a:srgbClr val="FFFFFF"/>
                </a:solidFill>
                <a:latin typeface="Open Sans 1 Bold"/>
              </a:rPr>
              <a:t>Funzionamento errato</a:t>
            </a:r>
          </a:p>
          <a:p>
            <a:pPr>
              <a:lnSpc>
                <a:spcPts val="2659"/>
              </a:lnSpc>
            </a:pPr>
            <a:r>
              <a:rPr lang="en-US" sz="1899">
                <a:solidFill>
                  <a:srgbClr val="FFFFFF"/>
                </a:solidFill>
                <a:latin typeface="Open Sans 1 Bold"/>
              </a:rPr>
              <a:t>Scelta dell’indirizzo IP: </a:t>
            </a:r>
            <a:r>
              <a:rPr lang="en-US" sz="1899">
                <a:solidFill>
                  <a:srgbClr val="FFFFFF"/>
                </a:solidFill>
                <a:latin typeface="Open Sans 1"/>
              </a:rPr>
              <a:t> </a:t>
            </a:r>
            <a:r>
              <a:rPr lang="en-US" sz="1899">
                <a:solidFill>
                  <a:srgbClr val="FFFFFF"/>
                </a:solidFill>
                <a:latin typeface="Open Sans 1 Bold"/>
              </a:rPr>
              <a:t>127.0.0.1 </a:t>
            </a:r>
          </a:p>
          <a:p>
            <a:pPr>
              <a:lnSpc>
                <a:spcPts val="2659"/>
              </a:lnSpc>
            </a:pPr>
            <a:r>
              <a:rPr lang="en-US" sz="1899">
                <a:solidFill>
                  <a:srgbClr val="FFFFFF"/>
                </a:solidFill>
                <a:latin typeface="Open Sans 1 Bold"/>
              </a:rPr>
              <a:t>Scelta della porta:</a:t>
            </a:r>
            <a:r>
              <a:rPr lang="en-US" sz="1899">
                <a:solidFill>
                  <a:srgbClr val="FFFFFF"/>
                </a:solidFill>
                <a:latin typeface="Open Sans 1"/>
              </a:rPr>
              <a:t>  valori numerici ti tipo intero e l’inserimento di un punto porterà al messaggio di errore.</a:t>
            </a:r>
          </a:p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Canva Sans"/>
              </a:rPr>
              <a:t>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234769" y="4418203"/>
            <a:ext cx="5268373" cy="299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59"/>
              </a:lnSpc>
            </a:pPr>
            <a:r>
              <a:rPr lang="en-US" sz="1899">
                <a:solidFill>
                  <a:srgbClr val="FFFFFF"/>
                </a:solidFill>
                <a:latin typeface="Open Sans 1 Bold"/>
              </a:rPr>
              <a:t> </a:t>
            </a:r>
            <a:r>
              <a:rPr lang="en-US" sz="1899">
                <a:solidFill>
                  <a:srgbClr val="FFFFFF"/>
                </a:solidFill>
                <a:latin typeface="Open Sans 1 Bold"/>
              </a:rPr>
              <a:t>2. Funzionamento corretto</a:t>
            </a:r>
          </a:p>
          <a:p>
            <a:pPr>
              <a:lnSpc>
                <a:spcPts val="2659"/>
              </a:lnSpc>
            </a:pPr>
            <a:r>
              <a:rPr lang="en-US" sz="1899">
                <a:solidFill>
                  <a:srgbClr val="FFFFFF"/>
                </a:solidFill>
                <a:latin typeface="Open Sans 1 Bold"/>
              </a:rPr>
              <a:t>Scelta dell’indirizzo IP: 127.0.0.1 </a:t>
            </a:r>
            <a:r>
              <a:rPr lang="en-US" sz="1899">
                <a:solidFill>
                  <a:srgbClr val="FFFFFF"/>
                </a:solidFill>
                <a:latin typeface="Open Sans 1"/>
              </a:rPr>
              <a:t>che è l’indirizzo IP associato al loopback della rete</a:t>
            </a:r>
          </a:p>
          <a:p>
            <a:pPr>
              <a:lnSpc>
                <a:spcPts val="2659"/>
              </a:lnSpc>
            </a:pPr>
            <a:r>
              <a:rPr lang="en-US" sz="1899">
                <a:solidFill>
                  <a:srgbClr val="FFFFFF"/>
                </a:solidFill>
                <a:latin typeface="Open Sans 1 Bold"/>
              </a:rPr>
              <a:t>Scelta della porta: </a:t>
            </a:r>
            <a:r>
              <a:rPr lang="en-US" sz="1899">
                <a:solidFill>
                  <a:srgbClr val="FFFFFF"/>
                </a:solidFill>
                <a:latin typeface="Open Sans 1"/>
              </a:rPr>
              <a:t>valore numerico intero, in questo caso</a:t>
            </a:r>
            <a:r>
              <a:rPr lang="en-US" sz="1899">
                <a:solidFill>
                  <a:srgbClr val="FFFFFF"/>
                </a:solidFill>
                <a:latin typeface="Open Sans 1 Bold"/>
              </a:rPr>
              <a:t> 1234</a:t>
            </a:r>
          </a:p>
          <a:p>
            <a:pPr>
              <a:lnSpc>
                <a:spcPts val="2659"/>
              </a:lnSpc>
            </a:pPr>
            <a:r>
              <a:rPr lang="en-US" sz="1899">
                <a:solidFill>
                  <a:srgbClr val="FFFFFF"/>
                </a:solidFill>
                <a:latin typeface="Open Sans 1 Bold"/>
              </a:rPr>
              <a:t>Numero Pacchetti da inviare: </a:t>
            </a:r>
            <a:r>
              <a:rPr lang="en-US" sz="1899">
                <a:solidFill>
                  <a:srgbClr val="FFFFFF"/>
                </a:solidFill>
                <a:latin typeface="Open Sans 1"/>
              </a:rPr>
              <a:t>un valore compreso tra</a:t>
            </a:r>
            <a:r>
              <a:rPr lang="en-US" sz="1899">
                <a:solidFill>
                  <a:srgbClr val="FFFFFF"/>
                </a:solidFill>
                <a:latin typeface="Open Sans 1 Bold"/>
              </a:rPr>
              <a:t> 0 e 65535</a:t>
            </a:r>
          </a:p>
          <a:p>
            <a:pPr>
              <a:lnSpc>
                <a:spcPts val="2659"/>
              </a:lnSpc>
            </a:pPr>
          </a:p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Canva Sans"/>
              </a:rPr>
              <a:t>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1194B">
                <a:alpha val="100000"/>
              </a:srgbClr>
            </a:gs>
            <a:gs pos="100000">
              <a:srgbClr val="030117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88498" y="5755683"/>
            <a:ext cx="3405751" cy="4035605"/>
            <a:chOff x="0" y="0"/>
            <a:chExt cx="1156613" cy="137051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56613" cy="1370516"/>
            </a:xfrm>
            <a:custGeom>
              <a:avLst/>
              <a:gdLst/>
              <a:ahLst/>
              <a:cxnLst/>
              <a:rect r="r" b="b" t="t" l="l"/>
              <a:pathLst>
                <a:path h="1370516" w="1156613">
                  <a:moveTo>
                    <a:pt x="0" y="0"/>
                  </a:moveTo>
                  <a:lnTo>
                    <a:pt x="1156613" y="0"/>
                  </a:lnTo>
                  <a:lnTo>
                    <a:pt x="1156613" y="1370516"/>
                  </a:lnTo>
                  <a:lnTo>
                    <a:pt x="0" y="1370516"/>
                  </a:lnTo>
                  <a:close/>
                </a:path>
              </a:pathLst>
            </a:custGeom>
            <a:gradFill rotWithShape="true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156613" cy="13990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5400000">
            <a:off x="14962652" y="-744903"/>
            <a:ext cx="3405751" cy="4035605"/>
            <a:chOff x="0" y="0"/>
            <a:chExt cx="1156613" cy="137051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56613" cy="1370516"/>
            </a:xfrm>
            <a:custGeom>
              <a:avLst/>
              <a:gdLst/>
              <a:ahLst/>
              <a:cxnLst/>
              <a:rect r="r" b="b" t="t" l="l"/>
              <a:pathLst>
                <a:path h="1370516" w="1156613">
                  <a:moveTo>
                    <a:pt x="0" y="0"/>
                  </a:moveTo>
                  <a:lnTo>
                    <a:pt x="1156613" y="0"/>
                  </a:lnTo>
                  <a:lnTo>
                    <a:pt x="1156613" y="1370516"/>
                  </a:lnTo>
                  <a:lnTo>
                    <a:pt x="0" y="1370516"/>
                  </a:lnTo>
                  <a:close/>
                </a:path>
              </a:pathLst>
            </a:custGeom>
            <a:gradFill rotWithShape="true">
              <a:gsLst>
                <a:gs pos="0">
                  <a:srgbClr val="2CEEFF">
                    <a:alpha val="100000"/>
                  </a:srgbClr>
                </a:gs>
                <a:gs pos="100000">
                  <a:srgbClr val="0039A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1156613" cy="13990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pic>
        <p:nvPicPr>
          <p:cNvPr name="Picture 8" id="8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6444" r="0" b="6444"/>
          <a:stretch>
            <a:fillRect/>
          </a:stretch>
        </p:blipFill>
        <p:spPr>
          <a:xfrm flipH="false" flipV="false" rot="0">
            <a:off x="2697938" y="1984930"/>
            <a:ext cx="12892124" cy="6317141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2647571" y="14503"/>
            <a:ext cx="12638737" cy="1258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52"/>
              </a:lnSpc>
            </a:pPr>
            <a:r>
              <a:rPr lang="en-US" sz="8363">
                <a:solidFill>
                  <a:srgbClr val="29E2F9"/>
                </a:solidFill>
                <a:latin typeface="Anton"/>
              </a:rPr>
              <a:t> DOS ATTACK 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DAGDgrHWyQ0</dc:identifier>
  <dcterms:modified xsi:type="dcterms:W3CDTF">2011-08-01T06:04:30Z</dcterms:modified>
  <cp:revision>1</cp:revision>
  <dc:title>S3/L5</dc:title>
</cp:coreProperties>
</file>

<file path=docProps/thumbnail.jpeg>
</file>